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5" r:id="rId1"/>
  </p:sldMasterIdLst>
  <p:notesMasterIdLst>
    <p:notesMasterId r:id="rId6"/>
  </p:notesMasterIdLst>
  <p:sldIdLst>
    <p:sldId id="256" r:id="rId2"/>
    <p:sldId id="275" r:id="rId3"/>
    <p:sldId id="274"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98" autoAdjust="0"/>
    <p:restoredTop sz="94681" autoAdjust="0"/>
  </p:normalViewPr>
  <p:slideViewPr>
    <p:cSldViewPr snapToGrid="0" snapToObjects="1">
      <p:cViewPr varScale="1">
        <p:scale>
          <a:sx n="107" d="100"/>
          <a:sy n="107" d="100"/>
        </p:scale>
        <p:origin x="1288" y="1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251B7B-73C0-434D-9537-7A79FE0E38AA}" type="datetimeFigureOut">
              <a:rPr lang="en-US" smtClean="0"/>
              <a:t>4/2/18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2F2D8D-BA5B-3A4C-94B9-62F6D59120B7}" type="slidenum">
              <a:rPr lang="en-US" smtClean="0"/>
              <a:t>‹#›</a:t>
            </a:fld>
            <a:endParaRPr lang="en-US"/>
          </a:p>
        </p:txBody>
      </p:sp>
    </p:spTree>
    <p:extLst>
      <p:ext uri="{BB962C8B-B14F-4D97-AF65-F5344CB8AC3E}">
        <p14:creationId xmlns:p14="http://schemas.microsoft.com/office/powerpoint/2010/main" val="189512426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E30E2307-1E40-4E12-8716-25BFDA8E7013}" type="datetime1">
              <a:rPr lang="en-US" smtClean="0"/>
              <a:pPr/>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91475" y="6429375"/>
            <a:ext cx="876300" cy="292100"/>
          </a:xfrm>
        </p:spPr>
        <p:txBody>
          <a:bodyPr/>
          <a:lstStyle/>
          <a:p>
            <a:fld id="{CE8079A4-7AA8-4A4F-87E2-7781EC5097DD}" type="slidenum">
              <a:rPr lang="en-US" smtClean="0"/>
              <a:pPr/>
              <a:t>‹#›</a:t>
            </a:fld>
            <a:endParaRPr lang="en-US"/>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s-ES_tradnl"/>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_tradnl"/>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p>
            <a:fld id="{E5CFCF5A-EA79-452C-A52C-1A2668C2E7DF}" type="datetime1">
              <a:rPr lang="en-US" smtClean="0"/>
              <a:pPr/>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s-ES_tradnl"/>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4" name="Date Placeholder 3"/>
          <p:cNvSpPr>
            <a:spLocks noGrp="1"/>
          </p:cNvSpPr>
          <p:nvPr>
            <p:ph type="dt" sz="half" idx="10"/>
          </p:nvPr>
        </p:nvSpPr>
        <p:spPr/>
        <p:txBody>
          <a:bodyPr/>
          <a:lstStyle/>
          <a:p>
            <a:fld id="{2E5C4C28-BD4B-4892-9A2D-6E19BD753A9A}" type="datetime1">
              <a:rPr lang="en-US" smtClean="0"/>
              <a:pPr/>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61FD9D02-426E-46C9-9EE9-0DE1EF8B2838}" type="datetime1">
              <a:rPr lang="en-US" smtClean="0"/>
              <a:pPr/>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s-ES_tradnl"/>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7B8AEBBE-F8B2-42CF-9895-E86A608384EB}" type="datetime1">
              <a:rPr lang="en-US" smtClean="0"/>
              <a:pPr/>
              <a:t>4/2/18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7D7A59-36E2-48B9-B146-C1E59501F63F}" type="slidenum">
              <a:rPr lang="en-US" smtClean="0"/>
              <a:pPr/>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_tradnl"/>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s-ES_tradnl"/>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1FAA6B6-10E5-4810-BC9F-DA72D8452E73}" type="datetime1">
              <a:rPr lang="en-US" smtClean="0"/>
              <a:pPr/>
              <a:t>4/2/18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6D18D072-EF12-4AA2-BD71-ABC68B06D0E2}" type="datetime1">
              <a:rPr lang="en-US" smtClean="0"/>
              <a:pPr/>
              <a:t>4/2/18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7D7A59-36E2-48B9-B146-C1E59501F63F}" type="slidenum">
              <a:rPr lang="en-US" smtClean="0"/>
              <a:pPr/>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_tradnl"/>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B8CDBF60-6CC3-4B74-A60D-3486985E4346}" type="datetime1">
              <a:rPr lang="en-US" smtClean="0"/>
              <a:pPr/>
              <a:t>4/2/18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7D7A59-36E2-48B9-B146-C1E59501F63F}" type="slidenum">
              <a:rPr lang="en-US" smtClean="0"/>
              <a:pPr/>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2714818-984F-4759-BF72-A33BDC1963BD}" type="datetime1">
              <a:rPr lang="en-US" smtClean="0"/>
              <a:pPr/>
              <a:t>4/2/18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7D7A59-36E2-48B9-B146-C1E59501F63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9EA7E191-5F94-4FC1-B823-BD7CABF7FA06}" type="datetime1">
              <a:rPr lang="en-US" smtClean="0"/>
              <a:pPr/>
              <a:t>4/2/18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8079A4-7AA8-4A4F-87E2-7781EC5097DD}" type="slidenum">
              <a:rPr lang="en-US" smtClean="0"/>
              <a:pPr/>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_tradnl"/>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s-ES_tradnl"/>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s-ES_tradnl"/>
              <a:t>Drag picture to placeholder or click icon to add</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88856D55-EFBE-4F9B-8A5F-09D42CA22A9B}" type="datetime1">
              <a:rPr lang="en-US" smtClean="0"/>
              <a:pPr/>
              <a:t>4/2/18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7D7A59-36E2-48B9-B146-C1E59501F63F}" type="slidenum">
              <a:rPr lang="en-US" smtClean="0"/>
              <a:pPr/>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s-ES_tradnl"/>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s-ES_tradnl"/>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s-ES_tradnl"/>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s-ES_tradnl"/>
              <a:t>Click to edit Master text styles</a:t>
            </a:r>
          </a:p>
          <a:p>
            <a:pPr lvl="1"/>
            <a:r>
              <a:rPr lang="es-ES_tradnl"/>
              <a:t>Second level</a:t>
            </a:r>
          </a:p>
          <a:p>
            <a:pPr lvl="2"/>
            <a:r>
              <a:rPr lang="es-ES_tradnl"/>
              <a:t>Third level</a:t>
            </a:r>
          </a:p>
          <a:p>
            <a:pPr lvl="3"/>
            <a:r>
              <a:rPr lang="es-ES_tradnl"/>
              <a:t>Fourth level</a:t>
            </a:r>
          </a:p>
          <a:p>
            <a:pPr lvl="4"/>
            <a:r>
              <a:rPr lang="es-ES_tradnl"/>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9D1D110F-3F4E-48D9-B8AA-5D0E825AFDBA}" type="datetime1">
              <a:rPr lang="en-US" smtClean="0"/>
              <a:pPr/>
              <a:t>4/2/18</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dirty="0"/>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687D7A59-36E2-48B9-B146-C1E59501F63F}"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056" r:id="rId1"/>
    <p:sldLayoutId id="2147484057" r:id="rId2"/>
    <p:sldLayoutId id="2147484058" r:id="rId3"/>
    <p:sldLayoutId id="2147484059" r:id="rId4"/>
    <p:sldLayoutId id="2147484060" r:id="rId5"/>
    <p:sldLayoutId id="2147484061" r:id="rId6"/>
    <p:sldLayoutId id="2147484062" r:id="rId7"/>
    <p:sldLayoutId id="2147484063" r:id="rId8"/>
    <p:sldLayoutId id="2147484064" r:id="rId9"/>
    <p:sldLayoutId id="2147484065" r:id="rId10"/>
    <p:sldLayoutId id="2147484066" r:id="rId11"/>
  </p:sldLayoutIdLst>
  <p:hf sldNum="0" hdr="0" ftr="0" dt="0"/>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763327" y="855802"/>
            <a:ext cx="4963020" cy="1631216"/>
          </a:xfrm>
          <a:prstGeom prst="rect">
            <a:avLst/>
          </a:prstGeom>
          <a:noFill/>
        </p:spPr>
        <p:txBody>
          <a:bodyPr wrap="square" rtlCol="0">
            <a:spAutoFit/>
          </a:bodyPr>
          <a:lstStyle/>
          <a:p>
            <a:pPr algn="ctr"/>
            <a:r>
              <a:rPr lang="en-US" sz="3600" b="1" dirty="0"/>
              <a:t> </a:t>
            </a:r>
            <a:r>
              <a:rPr lang="en-US" sz="2800" b="1" dirty="0"/>
              <a:t>Unit III     Grade 9</a:t>
            </a:r>
          </a:p>
          <a:p>
            <a:pPr algn="ctr"/>
            <a:endParaRPr lang="en-US" sz="2800" b="1" dirty="0"/>
          </a:p>
          <a:p>
            <a:pPr algn="ctr"/>
            <a:r>
              <a:rPr lang="en-GB" i="1" dirty="0"/>
              <a:t>Students will create commands when  programming sensor for two different products</a:t>
            </a:r>
            <a:endParaRPr lang="en-US" i="1" dirty="0"/>
          </a:p>
        </p:txBody>
      </p:sp>
      <p:sp>
        <p:nvSpPr>
          <p:cNvPr id="7" name="TextBox 6"/>
          <p:cNvSpPr txBox="1"/>
          <p:nvPr/>
        </p:nvSpPr>
        <p:spPr>
          <a:xfrm>
            <a:off x="-100809" y="80936"/>
            <a:ext cx="3713052" cy="1200329"/>
          </a:xfrm>
          <a:prstGeom prst="rect">
            <a:avLst/>
          </a:prstGeom>
          <a:noFill/>
        </p:spPr>
        <p:txBody>
          <a:bodyPr wrap="square" rtlCol="0">
            <a:spAutoFit/>
          </a:bodyPr>
          <a:lstStyle/>
          <a:p>
            <a:pPr algn="ctr"/>
            <a:r>
              <a:rPr lang="en-US" sz="7200" b="1" dirty="0">
                <a:solidFill>
                  <a:schemeClr val="accent6">
                    <a:lumMod val="20000"/>
                    <a:lumOff val="80000"/>
                  </a:schemeClr>
                </a:solidFill>
                <a:cs typeface="Oriya MN"/>
              </a:rPr>
              <a:t>Design</a:t>
            </a:r>
          </a:p>
        </p:txBody>
      </p:sp>
      <p:sp>
        <p:nvSpPr>
          <p:cNvPr id="9" name="TextBox 8"/>
          <p:cNvSpPr txBox="1"/>
          <p:nvPr/>
        </p:nvSpPr>
        <p:spPr>
          <a:xfrm>
            <a:off x="3867590" y="3145288"/>
            <a:ext cx="4579772" cy="1015663"/>
          </a:xfrm>
          <a:prstGeom prst="rect">
            <a:avLst/>
          </a:prstGeom>
          <a:noFill/>
        </p:spPr>
        <p:txBody>
          <a:bodyPr wrap="square" rtlCol="0">
            <a:spAutoFit/>
          </a:bodyPr>
          <a:lstStyle/>
          <a:p>
            <a:r>
              <a:rPr lang="en-US" sz="2000" b="1" dirty="0"/>
              <a:t>Criteria A   </a:t>
            </a:r>
          </a:p>
          <a:p>
            <a:r>
              <a:rPr lang="en-US" sz="2000" b="1" dirty="0"/>
              <a:t>Inquiry and analyzing</a:t>
            </a:r>
          </a:p>
          <a:p>
            <a:endParaRPr lang="en-US" sz="2000" b="1" dirty="0"/>
          </a:p>
        </p:txBody>
      </p:sp>
      <p:sp>
        <p:nvSpPr>
          <p:cNvPr id="2" name="Rectangle 1">
            <a:extLst>
              <a:ext uri="{FF2B5EF4-FFF2-40B4-BE49-F238E27FC236}">
                <a16:creationId xmlns:a16="http://schemas.microsoft.com/office/drawing/2014/main" id="{38FC1DDE-E1A9-614D-9833-7D6AB8A8A392}"/>
              </a:ext>
            </a:extLst>
          </p:cNvPr>
          <p:cNvSpPr/>
          <p:nvPr/>
        </p:nvSpPr>
        <p:spPr>
          <a:xfrm>
            <a:off x="3875361" y="4206151"/>
            <a:ext cx="4572000" cy="2092881"/>
          </a:xfrm>
          <a:prstGeom prst="rect">
            <a:avLst/>
          </a:prstGeom>
        </p:spPr>
        <p:txBody>
          <a:bodyPr>
            <a:spAutoFit/>
          </a:bodyPr>
          <a:lstStyle/>
          <a:p>
            <a:r>
              <a:rPr lang="en-US" sz="2000" b="1" dirty="0"/>
              <a:t>Strand 1</a:t>
            </a:r>
          </a:p>
          <a:p>
            <a:r>
              <a:rPr lang="en-GB" sz="2000" b="1" i="1" dirty="0"/>
              <a:t>Develop a Research Plan</a:t>
            </a:r>
            <a:endParaRPr lang="en-GB" sz="2400" b="1" i="1" dirty="0"/>
          </a:p>
          <a:p>
            <a:r>
              <a:rPr lang="en-GB" dirty="0"/>
              <a:t>Student will  identify and outline the key point of inquiry about the use of sensors for Arduino technology in the construction of a robot. Take in consideration which data  is relevant to the development of the product.</a:t>
            </a:r>
            <a:endParaRPr lang="en-US" dirty="0"/>
          </a:p>
        </p:txBody>
      </p:sp>
    </p:spTree>
    <p:extLst>
      <p:ext uri="{BB962C8B-B14F-4D97-AF65-F5344CB8AC3E}">
        <p14:creationId xmlns:p14="http://schemas.microsoft.com/office/powerpoint/2010/main" val="200664523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14122" y="2383513"/>
            <a:ext cx="8095214" cy="3231654"/>
          </a:xfrm>
          <a:prstGeom prst="rect">
            <a:avLst/>
          </a:prstGeom>
        </p:spPr>
        <p:txBody>
          <a:bodyPr wrap="square">
            <a:spAutoFit/>
          </a:bodyPr>
          <a:lstStyle/>
          <a:p>
            <a:r>
              <a:rPr lang="en-US" sz="1600" dirty="0"/>
              <a:t>Example of a Research Plan:</a:t>
            </a:r>
          </a:p>
          <a:p>
            <a:endParaRPr lang="en-US" sz="1600" dirty="0"/>
          </a:p>
          <a:p>
            <a:r>
              <a:rPr lang="en-US" sz="1400" b="1" dirty="0"/>
              <a:t>What tourism means to Phnom Penh- </a:t>
            </a:r>
            <a:r>
              <a:rPr lang="en-US" sz="1400" dirty="0"/>
              <a:t>I need to do this first because I also need to know why the tourism industry is important in Phnom Penh. Why would we bother with the project if tourism was not important or if we did not know its importance? Therefore, this needs to be done. This information can be found in the ministry of tourism, the internet, books, or some travel agents.</a:t>
            </a:r>
          </a:p>
          <a:p>
            <a:endParaRPr lang="en-US" sz="1400" dirty="0"/>
          </a:p>
          <a:p>
            <a:endParaRPr lang="en-US" sz="1400" dirty="0"/>
          </a:p>
          <a:p>
            <a:r>
              <a:rPr lang="en-US" sz="1400" b="1" dirty="0"/>
              <a:t>What is and why do we use scale models- </a:t>
            </a:r>
            <a:r>
              <a:rPr lang="en-US" sz="1400" dirty="0"/>
              <a:t>I need to find this out secondly mainly because it would be more beneficial to know why we use these models and what they look like, and to find examples and know what I will be creating before I actually do the research about what to do in Phnom Penh. This would be because I would be able start formulating ideas in my head once I do my research. I will also get an idea of what I am creating. To find this information I can use the internet or ask advertising companies.</a:t>
            </a:r>
          </a:p>
          <a:p>
            <a:r>
              <a:rPr lang="en-US" dirty="0"/>
              <a:t>	</a:t>
            </a:r>
          </a:p>
        </p:txBody>
      </p:sp>
      <p:sp>
        <p:nvSpPr>
          <p:cNvPr id="3" name="Rectangle 2">
            <a:extLst>
              <a:ext uri="{FF2B5EF4-FFF2-40B4-BE49-F238E27FC236}">
                <a16:creationId xmlns:a16="http://schemas.microsoft.com/office/drawing/2014/main" id="{66CC940B-D1D5-FB41-9CAF-9F9FB282700A}"/>
              </a:ext>
            </a:extLst>
          </p:cNvPr>
          <p:cNvSpPr/>
          <p:nvPr/>
        </p:nvSpPr>
        <p:spPr>
          <a:xfrm>
            <a:off x="1400138" y="491476"/>
            <a:ext cx="7209198" cy="1477328"/>
          </a:xfrm>
          <a:prstGeom prst="rect">
            <a:avLst/>
          </a:prstGeom>
        </p:spPr>
        <p:txBody>
          <a:bodyPr wrap="square">
            <a:spAutoFit/>
          </a:bodyPr>
          <a:lstStyle/>
          <a:p>
            <a:r>
              <a:rPr lang="en-GB" dirty="0"/>
              <a:t>The following example  will guide you in the construction of your investigation. </a:t>
            </a:r>
          </a:p>
          <a:p>
            <a:pPr marL="285750" indent="-285750">
              <a:buFont typeface="Arial" panose="020B0604020202020204" pitchFamily="34" charset="0"/>
              <a:buChar char="•"/>
            </a:pPr>
            <a:r>
              <a:rPr lang="en-US" dirty="0"/>
              <a:t>Bibliography will evidence the resources used during the inquiry process.</a:t>
            </a:r>
          </a:p>
          <a:p>
            <a:pPr marL="285750" indent="-285750">
              <a:buFont typeface="Arial" panose="020B0604020202020204" pitchFamily="34" charset="0"/>
              <a:buChar char="•"/>
            </a:pPr>
            <a:r>
              <a:rPr lang="en-US" dirty="0"/>
              <a:t>Save the information in a </a:t>
            </a:r>
            <a:r>
              <a:rPr lang="en-US"/>
              <a:t>document in </a:t>
            </a:r>
            <a:r>
              <a:rPr lang="en-US" dirty="0"/>
              <a:t>Drive.</a:t>
            </a:r>
            <a:endParaRPr lang="en-GB" dirty="0"/>
          </a:p>
        </p:txBody>
      </p:sp>
    </p:spTree>
    <p:extLst>
      <p:ext uri="{BB962C8B-B14F-4D97-AF65-F5344CB8AC3E}">
        <p14:creationId xmlns:p14="http://schemas.microsoft.com/office/powerpoint/2010/main" val="1959978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92775" y="864584"/>
            <a:ext cx="7928435" cy="3539430"/>
          </a:xfrm>
          <a:prstGeom prst="rect">
            <a:avLst/>
          </a:prstGeom>
        </p:spPr>
        <p:txBody>
          <a:bodyPr wrap="square">
            <a:spAutoFit/>
          </a:bodyPr>
          <a:lstStyle/>
          <a:p>
            <a:r>
              <a:rPr lang="en-US" sz="1400" b="1" dirty="0"/>
              <a:t>Read the article as to why Phnom Penh is the second worse city in the world-</a:t>
            </a:r>
            <a:r>
              <a:rPr lang="en-US" sz="1400" dirty="0"/>
              <a:t> I need to do this thirdly so that I know what was wrong in the first place so I get a clearer Idea of what I am doing and what I should not include. I can find the article in the Phnom Penh Post and at the National Geographic website.</a:t>
            </a:r>
          </a:p>
          <a:p>
            <a:endParaRPr lang="en-US" sz="1400" dirty="0"/>
          </a:p>
          <a:p>
            <a:r>
              <a:rPr lang="en-US" sz="1400" b="1" dirty="0"/>
              <a:t>Find out what there is to do and see in and around Phnom Penh- </a:t>
            </a:r>
            <a:r>
              <a:rPr lang="en-US" sz="1400" dirty="0"/>
              <a:t>I need to find this out fourth, so that I know what I will be dealing with, and what I can use in my display, since I would have researched about it already. Knowing what a display area should look like, I can begin formulating some ideas in my head as to what I can do. I can find this information at travel agents, the internet, hotels, tourists, and some tourist magazines.</a:t>
            </a:r>
          </a:p>
          <a:p>
            <a:endParaRPr lang="en-US" sz="1400" dirty="0"/>
          </a:p>
          <a:p>
            <a:r>
              <a:rPr lang="en-US" sz="1400" b="1" dirty="0"/>
              <a:t>Looking at examples of booths and other countries advertisements- </a:t>
            </a:r>
            <a:r>
              <a:rPr lang="en-US" sz="1400" dirty="0"/>
              <a:t>With all my main research being done at this stage, I can derive further ideas from real life examples. This will provide me with inspiration as to what my final product can look like. This will also be a great transition to the design stage because this will give me my final boost of inspiration. I can find examples on the television, walking around, travel agents, and the internet.</a:t>
            </a:r>
          </a:p>
        </p:txBody>
      </p:sp>
    </p:spTree>
    <p:extLst>
      <p:ext uri="{BB962C8B-B14F-4D97-AF65-F5344CB8AC3E}">
        <p14:creationId xmlns:p14="http://schemas.microsoft.com/office/powerpoint/2010/main" val="4015255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16033" y="527116"/>
            <a:ext cx="8032797" cy="1477328"/>
          </a:xfrm>
          <a:prstGeom prst="rect">
            <a:avLst/>
          </a:prstGeom>
          <a:noFill/>
        </p:spPr>
        <p:txBody>
          <a:bodyPr wrap="square" rtlCol="0">
            <a:spAutoFit/>
          </a:bodyPr>
          <a:lstStyle/>
          <a:p>
            <a:r>
              <a:rPr lang="en-US" b="1" dirty="0"/>
              <a:t>Strand 2</a:t>
            </a:r>
          </a:p>
          <a:p>
            <a:r>
              <a:rPr lang="en-GB" dirty="0"/>
              <a:t>Analyse existing products that inspire a solution. </a:t>
            </a:r>
          </a:p>
          <a:p>
            <a:endParaRPr lang="en-GB" dirty="0"/>
          </a:p>
          <a:p>
            <a:r>
              <a:rPr lang="en-GB" dirty="0"/>
              <a:t>Select from internet a video about the mechanism and use of sensors and develop the following activity:</a:t>
            </a:r>
            <a:endParaRPr lang="en-US" dirty="0"/>
          </a:p>
        </p:txBody>
      </p:sp>
      <p:sp>
        <p:nvSpPr>
          <p:cNvPr id="5" name="Rectangle 4"/>
          <p:cNvSpPr/>
          <p:nvPr/>
        </p:nvSpPr>
        <p:spPr>
          <a:xfrm>
            <a:off x="571147" y="2144605"/>
            <a:ext cx="7722568" cy="584775"/>
          </a:xfrm>
          <a:prstGeom prst="rect">
            <a:avLst/>
          </a:prstGeom>
        </p:spPr>
        <p:txBody>
          <a:bodyPr wrap="square">
            <a:spAutoFit/>
          </a:bodyPr>
          <a:lstStyle/>
          <a:p>
            <a:pPr marL="285750" indent="-285750">
              <a:buFont typeface="Wingdings" charset="2"/>
              <a:buChar char="Ø"/>
            </a:pPr>
            <a:r>
              <a:rPr lang="en-GB" sz="1600" dirty="0"/>
              <a:t>identify the main features of one product and explain how they work and how they were made.  </a:t>
            </a:r>
          </a:p>
        </p:txBody>
      </p:sp>
      <p:graphicFrame>
        <p:nvGraphicFramePr>
          <p:cNvPr id="8" name="Table 7">
            <a:extLst>
              <a:ext uri="{FF2B5EF4-FFF2-40B4-BE49-F238E27FC236}">
                <a16:creationId xmlns:a16="http://schemas.microsoft.com/office/drawing/2014/main" id="{61D81425-4BAF-5442-84D2-42D5D489FB49}"/>
              </a:ext>
            </a:extLst>
          </p:cNvPr>
          <p:cNvGraphicFramePr>
            <a:graphicFrameLocks noGrp="1"/>
          </p:cNvGraphicFramePr>
          <p:nvPr>
            <p:extLst>
              <p:ext uri="{D42A27DB-BD31-4B8C-83A1-F6EECF244321}">
                <p14:modId xmlns:p14="http://schemas.microsoft.com/office/powerpoint/2010/main" val="1325845197"/>
              </p:ext>
            </p:extLst>
          </p:nvPr>
        </p:nvGraphicFramePr>
        <p:xfrm>
          <a:off x="711629" y="3083297"/>
          <a:ext cx="7823238" cy="3235960"/>
        </p:xfrm>
        <a:graphic>
          <a:graphicData uri="http://schemas.openxmlformats.org/drawingml/2006/table">
            <a:tbl>
              <a:tblPr firstRow="1" bandRow="1">
                <a:tableStyleId>{5C22544A-7EE6-4342-B048-85BDC9FD1C3A}</a:tableStyleId>
              </a:tblPr>
              <a:tblGrid>
                <a:gridCol w="3911619">
                  <a:extLst>
                    <a:ext uri="{9D8B030D-6E8A-4147-A177-3AD203B41FA5}">
                      <a16:colId xmlns:a16="http://schemas.microsoft.com/office/drawing/2014/main" val="20000"/>
                    </a:ext>
                  </a:extLst>
                </a:gridCol>
                <a:gridCol w="3911619">
                  <a:extLst>
                    <a:ext uri="{9D8B030D-6E8A-4147-A177-3AD203B41FA5}">
                      <a16:colId xmlns:a16="http://schemas.microsoft.com/office/drawing/2014/main" val="20001"/>
                    </a:ext>
                  </a:extLst>
                </a:gridCol>
              </a:tblGrid>
              <a:tr h="370840">
                <a:tc>
                  <a:txBody>
                    <a:bodyPr/>
                    <a:lstStyle/>
                    <a:p>
                      <a:r>
                        <a:rPr lang="es-CO" sz="1800" b="1" kern="1200" dirty="0">
                          <a:solidFill>
                            <a:schemeClr val="lt1"/>
                          </a:solidFill>
                          <a:effectLst/>
                          <a:latin typeface="+mn-lt"/>
                          <a:ea typeface="+mn-ea"/>
                          <a:cs typeface="+mn-cs"/>
                        </a:rPr>
                        <a:t> Analysis  Sensor robot</a:t>
                      </a:r>
                      <a:endParaRPr lang="en-US" dirty="0"/>
                    </a:p>
                  </a:txBody>
                  <a:tcPr/>
                </a:tc>
                <a:tc>
                  <a:txBody>
                    <a:bodyPr/>
                    <a:lstStyle/>
                    <a:p>
                      <a:endParaRPr lang="en-US"/>
                    </a:p>
                  </a:txBody>
                  <a:tcPr/>
                </a:tc>
                <a:extLst>
                  <a:ext uri="{0D108BD9-81ED-4DB2-BD59-A6C34878D82A}">
                    <a16:rowId xmlns:a16="http://schemas.microsoft.com/office/drawing/2014/main" val="10000"/>
                  </a:ext>
                </a:extLst>
              </a:tr>
              <a:tr h="370840">
                <a:tc>
                  <a:txBody>
                    <a:bodyPr/>
                    <a:lstStyle/>
                    <a:p>
                      <a:r>
                        <a:rPr lang="en-GB" sz="1600" b="1" u="sng" kern="1200" dirty="0">
                          <a:solidFill>
                            <a:schemeClr val="dk1"/>
                          </a:solidFill>
                          <a:effectLst/>
                          <a:latin typeface="+mn-lt"/>
                          <a:ea typeface="+mn-ea"/>
                          <a:cs typeface="+mn-cs"/>
                        </a:rPr>
                        <a:t>How it works</a:t>
                      </a:r>
                    </a:p>
                    <a:p>
                      <a:pPr marL="171450" indent="-171450">
                        <a:buFont typeface="Arial" panose="020B0604020202020204" pitchFamily="34" charset="0"/>
                        <a:buChar char="•"/>
                      </a:pPr>
                      <a:endParaRPr lang="en-US" sz="1200" b="1" kern="1200" dirty="0">
                        <a:solidFill>
                          <a:schemeClr val="dk1"/>
                        </a:solidFill>
                        <a:effectLst/>
                        <a:latin typeface="+mn-lt"/>
                        <a:ea typeface="+mn-ea"/>
                        <a:cs typeface="+mn-cs"/>
                      </a:endParaRPr>
                    </a:p>
                    <a:p>
                      <a:pPr marL="171450" indent="-171450">
                        <a:buFont typeface="Arial" panose="020B0604020202020204" pitchFamily="34" charset="0"/>
                        <a:buChar char="•"/>
                      </a:pPr>
                      <a:endParaRPr lang="en-US" sz="1200" b="1" kern="1200" dirty="0">
                        <a:solidFill>
                          <a:schemeClr val="dk1"/>
                        </a:solidFill>
                        <a:effectLst/>
                        <a:latin typeface="+mn-lt"/>
                        <a:ea typeface="+mn-ea"/>
                        <a:cs typeface="+mn-cs"/>
                      </a:endParaRPr>
                    </a:p>
                    <a:p>
                      <a:pPr marL="171450" indent="-171450">
                        <a:buFont typeface="Arial" panose="020B0604020202020204" pitchFamily="34" charset="0"/>
                        <a:buChar char="•"/>
                      </a:pPr>
                      <a:endParaRPr lang="en-US" sz="1200" b="1" kern="1200" dirty="0">
                        <a:solidFill>
                          <a:schemeClr val="dk1"/>
                        </a:solidFill>
                        <a:effectLst/>
                        <a:latin typeface="+mn-lt"/>
                        <a:ea typeface="+mn-ea"/>
                        <a:cs typeface="+mn-cs"/>
                      </a:endParaRPr>
                    </a:p>
                    <a:p>
                      <a:pPr marL="171450" indent="-171450">
                        <a:buFont typeface="Arial" panose="020B0604020202020204" pitchFamily="34" charset="0"/>
                        <a:buChar char="•"/>
                      </a:pPr>
                      <a:endParaRPr lang="en-US" sz="1200" b="1" kern="1200" dirty="0">
                        <a:solidFill>
                          <a:schemeClr val="dk1"/>
                        </a:solidFill>
                        <a:effectLst/>
                        <a:latin typeface="+mn-lt"/>
                        <a:ea typeface="+mn-ea"/>
                        <a:cs typeface="+mn-cs"/>
                      </a:endParaRPr>
                    </a:p>
                    <a:p>
                      <a:pPr marL="171450" indent="-171450">
                        <a:buFont typeface="Arial" panose="020B0604020202020204" pitchFamily="34" charset="0"/>
                        <a:buChar char="•"/>
                      </a:pPr>
                      <a:endParaRPr lang="en-US" sz="1200" b="1" kern="1200" dirty="0">
                        <a:solidFill>
                          <a:schemeClr val="dk1"/>
                        </a:solidFill>
                        <a:effectLst/>
                        <a:latin typeface="+mn-lt"/>
                        <a:ea typeface="+mn-ea"/>
                        <a:cs typeface="+mn-cs"/>
                      </a:endParaRPr>
                    </a:p>
                    <a:p>
                      <a:pPr marL="171450" indent="-171450">
                        <a:buFont typeface="Arial" panose="020B0604020202020204" pitchFamily="34" charset="0"/>
                        <a:buChar char="•"/>
                      </a:pPr>
                      <a:endParaRPr lang="en-US" sz="1200" b="1" kern="1200" dirty="0">
                        <a:solidFill>
                          <a:schemeClr val="dk1"/>
                        </a:solidFill>
                        <a:effectLst/>
                        <a:latin typeface="+mn-lt"/>
                        <a:ea typeface="+mn-ea"/>
                        <a:cs typeface="+mn-cs"/>
                      </a:endParaRPr>
                    </a:p>
                  </a:txBody>
                  <a:tcPr/>
                </a:tc>
                <a:tc>
                  <a:txBody>
                    <a:bodyPr/>
                    <a:lstStyle/>
                    <a:p>
                      <a:r>
                        <a:rPr lang="en-GB" sz="1600" b="1" u="sng" kern="1200" dirty="0">
                          <a:solidFill>
                            <a:schemeClr val="dk1"/>
                          </a:solidFill>
                          <a:effectLst/>
                          <a:latin typeface="+mn-lt"/>
                          <a:ea typeface="+mn-ea"/>
                          <a:cs typeface="+mn-cs"/>
                        </a:rPr>
                        <a:t>How it was made </a:t>
                      </a:r>
                      <a:endParaRPr lang="en-GB" sz="1600" b="1" u="none" kern="1200" dirty="0">
                        <a:solidFill>
                          <a:schemeClr val="dk1"/>
                        </a:solidFill>
                        <a:effectLst/>
                        <a:latin typeface="+mn-lt"/>
                        <a:ea typeface="+mn-ea"/>
                        <a:cs typeface="+mn-cs"/>
                      </a:endParaRPr>
                    </a:p>
                    <a:p>
                      <a:endParaRPr lang="en-US" sz="1200" b="1" kern="1200" dirty="0">
                        <a:solidFill>
                          <a:schemeClr val="dk1"/>
                        </a:solidFill>
                        <a:effectLst/>
                        <a:latin typeface="+mn-lt"/>
                        <a:ea typeface="+mn-ea"/>
                        <a:cs typeface="+mn-cs"/>
                      </a:endParaRPr>
                    </a:p>
                  </a:txBody>
                  <a:tcPr/>
                </a:tc>
                <a:extLst>
                  <a:ext uri="{0D108BD9-81ED-4DB2-BD59-A6C34878D82A}">
                    <a16:rowId xmlns:a16="http://schemas.microsoft.com/office/drawing/2014/main" val="10001"/>
                  </a:ext>
                </a:extLst>
              </a:tr>
              <a:tr h="370840">
                <a:tc>
                  <a:txBody>
                    <a:bodyPr/>
                    <a:lstStyle/>
                    <a:p>
                      <a:r>
                        <a:rPr lang="es-CO" sz="1600" b="1" u="sng" kern="1200" dirty="0">
                          <a:solidFill>
                            <a:schemeClr val="dk1"/>
                          </a:solidFill>
                          <a:effectLst/>
                          <a:latin typeface="+mn-lt"/>
                          <a:ea typeface="+mn-ea"/>
                          <a:cs typeface="+mn-cs"/>
                        </a:rPr>
                        <a:t>Commands</a:t>
                      </a:r>
                    </a:p>
                    <a:p>
                      <a:endParaRPr lang="en-US" sz="1200" b="1" kern="1200" dirty="0">
                        <a:solidFill>
                          <a:schemeClr val="dk1"/>
                        </a:solidFill>
                        <a:effectLst/>
                        <a:latin typeface="+mn-lt"/>
                        <a:ea typeface="+mn-ea"/>
                        <a:cs typeface="+mn-cs"/>
                      </a:endParaRPr>
                    </a:p>
                  </a:txBody>
                  <a:tcPr/>
                </a:tc>
                <a:tc>
                  <a:txBody>
                    <a:bodyPr/>
                    <a:lstStyle/>
                    <a:p>
                      <a:r>
                        <a:rPr lang="es-CO" sz="1600" b="1" u="sng" kern="1200" dirty="0">
                          <a:solidFill>
                            <a:schemeClr val="dk1"/>
                          </a:solidFill>
                          <a:effectLst/>
                          <a:latin typeface="+mn-lt"/>
                          <a:ea typeface="+mn-ea"/>
                          <a:cs typeface="+mn-cs"/>
                        </a:rPr>
                        <a:t>Tools - materials</a:t>
                      </a:r>
                    </a:p>
                    <a:p>
                      <a:endParaRPr lang="es-CO" sz="1200" b="1" u="sng" kern="1200" dirty="0">
                        <a:solidFill>
                          <a:schemeClr val="dk1"/>
                        </a:solidFill>
                        <a:effectLst/>
                        <a:latin typeface="+mn-lt"/>
                        <a:ea typeface="+mn-ea"/>
                        <a:cs typeface="+mn-cs"/>
                      </a:endParaRPr>
                    </a:p>
                    <a:p>
                      <a:endParaRPr lang="es-CO" sz="1200" b="1" u="sng" kern="1200" dirty="0">
                        <a:solidFill>
                          <a:schemeClr val="dk1"/>
                        </a:solidFill>
                        <a:effectLst/>
                        <a:latin typeface="+mn-lt"/>
                        <a:ea typeface="+mn-ea"/>
                        <a:cs typeface="+mn-cs"/>
                      </a:endParaRPr>
                    </a:p>
                    <a:p>
                      <a:endParaRPr lang="es-CO" sz="1200" b="1" u="sng" kern="1200" dirty="0">
                        <a:solidFill>
                          <a:schemeClr val="dk1"/>
                        </a:solidFill>
                        <a:effectLst/>
                        <a:latin typeface="+mn-lt"/>
                        <a:ea typeface="+mn-ea"/>
                        <a:cs typeface="+mn-cs"/>
                      </a:endParaRPr>
                    </a:p>
                    <a:p>
                      <a:endParaRPr lang="es-CO" sz="1200" b="1" u="sng" kern="1200" dirty="0">
                        <a:solidFill>
                          <a:schemeClr val="dk1"/>
                        </a:solidFill>
                        <a:effectLst/>
                        <a:latin typeface="+mn-lt"/>
                        <a:ea typeface="+mn-ea"/>
                        <a:cs typeface="+mn-cs"/>
                      </a:endParaRPr>
                    </a:p>
                    <a:p>
                      <a:endParaRPr lang="es-CO" sz="1200" b="1" u="sng" kern="1200" dirty="0">
                        <a:solidFill>
                          <a:schemeClr val="dk1"/>
                        </a:solidFill>
                        <a:effectLst/>
                        <a:latin typeface="+mn-lt"/>
                        <a:ea typeface="+mn-ea"/>
                        <a:cs typeface="+mn-cs"/>
                      </a:endParaRPr>
                    </a:p>
                    <a:p>
                      <a:endParaRPr lang="es-CO" sz="1200" b="1" u="sng" kern="1200" dirty="0">
                        <a:solidFill>
                          <a:schemeClr val="dk1"/>
                        </a:solidFill>
                        <a:effectLst/>
                        <a:latin typeface="+mn-lt"/>
                        <a:ea typeface="+mn-ea"/>
                        <a:cs typeface="+mn-cs"/>
                      </a:endParaRPr>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171428447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SOHO.thmx</Template>
  <TotalTime>383</TotalTime>
  <Words>603</Words>
  <Application>Microsoft Macintosh PowerPoint</Application>
  <PresentationFormat>On-screen Show (4:3)</PresentationFormat>
  <Paragraphs>42</Paragraphs>
  <Slides>4</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vt:i4>
      </vt:variant>
    </vt:vector>
  </HeadingPairs>
  <TitlesOfParts>
    <vt:vector size="12" baseType="lpstr">
      <vt:lpstr>Arial</vt:lpstr>
      <vt:lpstr>Calibri</vt:lpstr>
      <vt:lpstr>Candara</vt:lpstr>
      <vt:lpstr>Oriya MN</vt:lpstr>
      <vt:lpstr>Tahoma</vt:lpstr>
      <vt:lpstr>Tunga</vt:lpstr>
      <vt:lpstr>Wingdings</vt:lpstr>
      <vt:lpstr>Soho</vt:lpstr>
      <vt:lpstr>PowerPoint Presentation</vt:lpstr>
      <vt:lpstr>PowerPoint Presentation</vt:lpstr>
      <vt:lpstr>PowerPoint Presentation</vt:lpstr>
      <vt:lpstr>PowerPoint Presentation</vt:lpstr>
    </vt:vector>
  </TitlesOfParts>
  <Company>ccb</Company>
  <LinksUpToDate>false</LinksUpToDate>
  <SharedDoc>false</SharedDoc>
  <HyperlinksChanged>false</HyperlinksChanged>
  <AppVersion>16.0011</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ccb ccb</dc:creator>
  <cp:lastModifiedBy>Microsoft Office User</cp:lastModifiedBy>
  <cp:revision>52</cp:revision>
  <dcterms:created xsi:type="dcterms:W3CDTF">2016-08-30T13:02:41Z</dcterms:created>
  <dcterms:modified xsi:type="dcterms:W3CDTF">2018-04-03T00:47:52Z</dcterms:modified>
</cp:coreProperties>
</file>